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52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F6B1-D210-470C-917F-88D991D9A011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941F4-1059-4AFC-BD54-022B977882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15376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F6B1-D210-470C-917F-88D991D9A011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941F4-1059-4AFC-BD54-022B977882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9768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F6B1-D210-470C-917F-88D991D9A011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941F4-1059-4AFC-BD54-022B977882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3339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F6B1-D210-470C-917F-88D991D9A011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941F4-1059-4AFC-BD54-022B977882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99215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F6B1-D210-470C-917F-88D991D9A011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941F4-1059-4AFC-BD54-022B977882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073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F6B1-D210-470C-917F-88D991D9A011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941F4-1059-4AFC-BD54-022B977882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53712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F6B1-D210-470C-917F-88D991D9A011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941F4-1059-4AFC-BD54-022B977882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21090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F6B1-D210-470C-917F-88D991D9A011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941F4-1059-4AFC-BD54-022B977882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18289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F6B1-D210-470C-917F-88D991D9A011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941F4-1059-4AFC-BD54-022B977882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3672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F6B1-D210-470C-917F-88D991D9A011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941F4-1059-4AFC-BD54-022B977882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7324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F6B1-D210-470C-917F-88D991D9A011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941F4-1059-4AFC-BD54-022B977882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1571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4F6B1-D210-470C-917F-88D991D9A011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941F4-1059-4AFC-BD54-022B977882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661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99592" y="548680"/>
            <a:ext cx="7560840" cy="590465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algn="justLow"/>
            <a:r>
              <a:rPr lang="ar-SA" b="1" dirty="0">
                <a:solidFill>
                  <a:schemeClr val="tx1"/>
                </a:solidFill>
              </a:rPr>
              <a:t>2-3: تقدير نموذج الانحدار باستخدام طريقة المربعات الصغرى:</a:t>
            </a:r>
            <a:endParaRPr lang="en-US" dirty="0">
              <a:solidFill>
                <a:schemeClr val="tx1"/>
              </a:solidFill>
            </a:endParaRPr>
          </a:p>
          <a:p>
            <a:pPr algn="justLow"/>
            <a:r>
              <a:rPr lang="ar-SA" dirty="0">
                <a:solidFill>
                  <a:schemeClr val="tx1"/>
                </a:solidFill>
              </a:rPr>
              <a:t>هناك عدة طرق لتقدير معاملات معادلة الانحدار أهمها </a:t>
            </a:r>
            <a:endParaRPr lang="en-US" dirty="0">
              <a:solidFill>
                <a:schemeClr val="tx1"/>
              </a:solidFill>
            </a:endParaRPr>
          </a:p>
          <a:p>
            <a:pPr lvl="0" algn="justLow"/>
            <a:r>
              <a:rPr lang="ar-SA" dirty="0">
                <a:solidFill>
                  <a:schemeClr val="tx1"/>
                </a:solidFill>
              </a:rPr>
              <a:t>طريقة المربعات الصغرى. </a:t>
            </a:r>
            <a:endParaRPr lang="en-US" dirty="0">
              <a:solidFill>
                <a:schemeClr val="tx1"/>
              </a:solidFill>
            </a:endParaRPr>
          </a:p>
          <a:p>
            <a:pPr lvl="0" algn="justLow"/>
            <a:r>
              <a:rPr lang="ar-SA" dirty="0">
                <a:solidFill>
                  <a:schemeClr val="tx1"/>
                </a:solidFill>
              </a:rPr>
              <a:t>طريقة الإمكانية العظمى. </a:t>
            </a:r>
            <a:endParaRPr lang="en-US" dirty="0">
              <a:solidFill>
                <a:schemeClr val="tx1"/>
              </a:solidFill>
            </a:endParaRPr>
          </a:p>
          <a:p>
            <a:pPr algn="justLow"/>
            <a:r>
              <a:rPr lang="ar-SA" dirty="0">
                <a:solidFill>
                  <a:schemeClr val="tx1"/>
                </a:solidFill>
              </a:rPr>
              <a:t>في المرحلة الأولى نفترض وجود  الفروض الأساسية لمعالجة النموذج الخطي. وفي المراحل اللاحقة نتعرض للحالات التي تكون فيها هذه الفروض غير صحيحه.</a:t>
            </a:r>
            <a:endParaRPr lang="en-US" dirty="0">
              <a:solidFill>
                <a:schemeClr val="tx1"/>
              </a:solidFill>
            </a:endParaRPr>
          </a:p>
          <a:p>
            <a:pPr algn="justLow"/>
            <a:r>
              <a:rPr lang="ar-SA" dirty="0">
                <a:solidFill>
                  <a:schemeClr val="tx1"/>
                </a:solidFill>
              </a:rPr>
              <a:t>نموذج الانحدار بالافتراضات الأساسية كما يلي:</a:t>
            </a:r>
            <a:endParaRPr lang="en-US" dirty="0">
              <a:solidFill>
                <a:schemeClr val="tx1"/>
              </a:solidFill>
            </a:endParaRPr>
          </a:p>
          <a:p>
            <a:pPr algn="justLow"/>
            <a:r>
              <a:rPr lang="ar-SA" dirty="0">
                <a:solidFill>
                  <a:schemeClr val="tx1"/>
                </a:solidFill>
              </a:rPr>
              <a:t>هي المعادلة الأساسية التي تصور العلاقة بين التابع والمستقل حيث </a:t>
            </a:r>
            <a:r>
              <a:rPr lang="en-GB" dirty="0" err="1">
                <a:solidFill>
                  <a:schemeClr val="tx1"/>
                </a:solidFill>
              </a:rPr>
              <a:t>i</a:t>
            </a:r>
            <a:r>
              <a:rPr lang="ar-SA" dirty="0">
                <a:solidFill>
                  <a:schemeClr val="tx1"/>
                </a:solidFill>
              </a:rPr>
              <a:t> تعتمد على العينة التي يبلغ حجمها </a:t>
            </a:r>
            <a:r>
              <a:rPr lang="en-GB" b="1" dirty="0">
                <a:solidFill>
                  <a:schemeClr val="tx1"/>
                </a:solidFill>
              </a:rPr>
              <a:t>n</a:t>
            </a:r>
            <a:r>
              <a:rPr lang="ar-SA" dirty="0">
                <a:solidFill>
                  <a:schemeClr val="tx1"/>
                </a:solidFill>
              </a:rPr>
              <a:t> . بالإضافة إلى المعادلة الأساسية نقول أن النموذج يحتوي افتراضات عن المتغير العشوائي.</a:t>
            </a:r>
            <a:endParaRPr lang="en-US" dirty="0">
              <a:solidFill>
                <a:schemeClr val="tx1"/>
              </a:solidFill>
            </a:endParaRPr>
          </a:p>
          <a:p>
            <a:pPr algn="justLow"/>
            <a:r>
              <a:rPr lang="ar-SA" dirty="0">
                <a:solidFill>
                  <a:schemeClr val="tx1"/>
                </a:solidFill>
              </a:rPr>
              <a:t>تقدير النموذج يتم بغرض الحصول على مقدرات معالم نموذج الانحدار البســــيط.  نموذج الانحدار البسيط يتضمن ثلاث معالم هي, </a:t>
            </a:r>
            <a:r>
              <a:rPr lang="en-GB" dirty="0">
                <a:solidFill>
                  <a:schemeClr val="tx1"/>
                </a:solidFill>
                <a:sym typeface="Symbol"/>
              </a:rPr>
              <a:t></a:t>
            </a:r>
            <a:r>
              <a:rPr lang="en-GB" dirty="0">
                <a:solidFill>
                  <a:schemeClr val="tx1"/>
                </a:solidFill>
              </a:rPr>
              <a:t> , </a:t>
            </a:r>
            <a:r>
              <a:rPr lang="ar-SA" dirty="0">
                <a:solidFill>
                  <a:schemeClr val="tx1"/>
                </a:solidFill>
              </a:rPr>
              <a:t>معلمة القاطع، </a:t>
            </a:r>
            <a:r>
              <a:rPr lang="en-GB" dirty="0">
                <a:solidFill>
                  <a:schemeClr val="tx1"/>
                </a:solidFill>
                <a:sym typeface="Symbol"/>
              </a:rPr>
              <a:t></a:t>
            </a:r>
            <a:r>
              <a:rPr lang="en-GB" dirty="0">
                <a:solidFill>
                  <a:schemeClr val="tx1"/>
                </a:solidFill>
              </a:rPr>
              <a:t> , </a:t>
            </a:r>
            <a:r>
              <a:rPr lang="ar-SA" dirty="0">
                <a:solidFill>
                  <a:schemeClr val="tx1"/>
                </a:solidFill>
              </a:rPr>
              <a:t> معلمة الميل، </a:t>
            </a:r>
            <a:r>
              <a:rPr lang="en-GB" dirty="0">
                <a:solidFill>
                  <a:schemeClr val="tx1"/>
                </a:solidFill>
                <a:sym typeface="Symbol"/>
              </a:rPr>
              <a:t></a:t>
            </a:r>
            <a:r>
              <a:rPr lang="en-GB" baseline="30000" dirty="0">
                <a:solidFill>
                  <a:schemeClr val="tx1"/>
                </a:solidFill>
              </a:rPr>
              <a:t>2</a:t>
            </a:r>
            <a:r>
              <a:rPr lang="ar-SA" baseline="30000" dirty="0">
                <a:solidFill>
                  <a:schemeClr val="tx1"/>
                </a:solidFill>
              </a:rPr>
              <a:t>  </a:t>
            </a:r>
            <a:r>
              <a:rPr lang="ar-SA" dirty="0">
                <a:solidFill>
                  <a:schemeClr val="tx1"/>
                </a:solidFill>
              </a:rPr>
              <a:t>معلمة التباين.  المراد هو استخدام إحصائيات المتغيرات التابعة والمتغيرات المستقلة حسب الطرق </a:t>
            </a:r>
            <a:r>
              <a:rPr lang="ar-SA" dirty="0" err="1">
                <a:solidFill>
                  <a:schemeClr val="tx1"/>
                </a:solidFill>
              </a:rPr>
              <a:t>الإحصائيه</a:t>
            </a:r>
            <a:r>
              <a:rPr lang="ar-SA" dirty="0">
                <a:solidFill>
                  <a:schemeClr val="tx1"/>
                </a:solidFill>
              </a:rPr>
              <a:t> الملائمة للحصول على مقدرات لهذه المعالم.</a:t>
            </a:r>
            <a:endParaRPr lang="en-US" dirty="0">
              <a:solidFill>
                <a:schemeClr val="tx1"/>
              </a:solidFill>
            </a:endParaRP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395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ar-SA" dirty="0"/>
              <a:t> 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 </a:t>
            </a:r>
            <a:endParaRPr lang="en-US" dirty="0"/>
          </a:p>
          <a:p>
            <a:pPr marL="0" indent="0">
              <a:buNone/>
            </a:pPr>
            <a:r>
              <a:rPr lang="ar-SA" b="1" u="sng" dirty="0">
                <a:solidFill>
                  <a:schemeClr val="tx1"/>
                </a:solidFill>
              </a:rPr>
              <a:t>2-4: طريقة المربعات الصغرى</a:t>
            </a:r>
            <a:r>
              <a:rPr lang="ar-SA" dirty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ar-SA" dirty="0">
                <a:solidFill>
                  <a:schemeClr val="tx1"/>
                </a:solidFill>
              </a:rPr>
              <a:t>تعتمد طريقة المربعات الصغرى العادية على الحصول على مقدرات</a:t>
            </a:r>
            <a:r>
              <a:rPr lang="en-GB" dirty="0">
                <a:solidFill>
                  <a:schemeClr val="tx1"/>
                </a:solidFill>
              </a:rPr>
              <a:t>,  </a:t>
            </a:r>
            <a:r>
              <a:rPr lang="ar-SA" dirty="0">
                <a:solidFill>
                  <a:schemeClr val="tx1"/>
                </a:solidFill>
              </a:rPr>
              <a:t> الانحدار حيث تمثل </a:t>
            </a:r>
            <a:r>
              <a:rPr lang="en-GB" dirty="0">
                <a:solidFill>
                  <a:schemeClr val="tx1"/>
                </a:solidFill>
                <a:sym typeface="Symbol"/>
              </a:rPr>
              <a:t>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ar-SA" dirty="0">
                <a:solidFill>
                  <a:schemeClr val="tx1"/>
                </a:solidFill>
              </a:rPr>
              <a:t>معلمة القاطع، </a:t>
            </a:r>
            <a:r>
              <a:rPr lang="en-GB" dirty="0">
                <a:solidFill>
                  <a:schemeClr val="tx1"/>
                </a:solidFill>
                <a:sym typeface="Symbol"/>
              </a:rPr>
              <a:t></a:t>
            </a:r>
            <a:r>
              <a:rPr lang="en-GB" dirty="0">
                <a:solidFill>
                  <a:schemeClr val="tx1"/>
                </a:solidFill>
              </a:rPr>
              <a:t> , </a:t>
            </a:r>
            <a:r>
              <a:rPr lang="ar-SA" dirty="0">
                <a:solidFill>
                  <a:schemeClr val="tx1"/>
                </a:solidFill>
              </a:rPr>
              <a:t> معلمة الميل. بحيث يتم تصغير مجموع مربعات البوا </a:t>
            </a:r>
            <a:r>
              <a:rPr lang="ar-SA" dirty="0" err="1">
                <a:solidFill>
                  <a:schemeClr val="tx1"/>
                </a:solidFill>
              </a:rPr>
              <a:t>قي</a:t>
            </a:r>
            <a:r>
              <a:rPr lang="ar-SA" dirty="0">
                <a:solidFill>
                  <a:schemeClr val="tx1"/>
                </a:solidFill>
              </a:rPr>
              <a:t> إلى </a:t>
            </a:r>
            <a:r>
              <a:rPr lang="ar-SA" dirty="0" err="1">
                <a:solidFill>
                  <a:schemeClr val="tx1"/>
                </a:solidFill>
              </a:rPr>
              <a:t>آدني</a:t>
            </a:r>
            <a:r>
              <a:rPr lang="ar-SA" dirty="0">
                <a:solidFill>
                  <a:schemeClr val="tx1"/>
                </a:solidFill>
              </a:rPr>
              <a:t> قيمه لها. بحيث يجري تعريف مكون يطلق علية مجموع المربعات البوا </a:t>
            </a:r>
            <a:r>
              <a:rPr lang="ar-SA" dirty="0" err="1">
                <a:solidFill>
                  <a:schemeClr val="tx1"/>
                </a:solidFill>
              </a:rPr>
              <a:t>قي</a:t>
            </a:r>
            <a:r>
              <a:rPr lang="ar-SA" dirty="0">
                <a:solidFill>
                  <a:schemeClr val="tx1"/>
                </a:solidFill>
              </a:rPr>
              <a:t> وبعد ذلك يشرع في الحصول على </a:t>
            </a:r>
            <a:r>
              <a:rPr lang="en-GB" dirty="0">
                <a:solidFill>
                  <a:schemeClr val="tx1"/>
                </a:solidFill>
                <a:sym typeface="Symbol"/>
              </a:rPr>
              <a:t></a:t>
            </a:r>
            <a:r>
              <a:rPr lang="en-GB" dirty="0">
                <a:solidFill>
                  <a:schemeClr val="tx1"/>
                </a:solidFill>
              </a:rPr>
              <a:t> ,</a:t>
            </a:r>
            <a:r>
              <a:rPr lang="ar-SA" dirty="0">
                <a:solidFill>
                  <a:schemeClr val="tx1"/>
                </a:solidFill>
              </a:rPr>
              <a:t>، </a:t>
            </a:r>
            <a:r>
              <a:rPr lang="en-GB" dirty="0">
                <a:solidFill>
                  <a:schemeClr val="tx1"/>
                </a:solidFill>
                <a:sym typeface="Symbol"/>
              </a:rPr>
              <a:t></a:t>
            </a:r>
            <a:r>
              <a:rPr lang="en-GB" dirty="0">
                <a:solidFill>
                  <a:schemeClr val="tx1"/>
                </a:solidFill>
              </a:rPr>
              <a:t> , </a:t>
            </a:r>
            <a:r>
              <a:rPr lang="ar-SA" dirty="0">
                <a:solidFill>
                  <a:schemeClr val="tx1"/>
                </a:solidFill>
              </a:rPr>
              <a:t> بحيث يتم تصغير هذا المكون إلى أدنى قيمه له. وطريقة المربعات الصغرى تعطينا مقدرات الانحدار  </a:t>
            </a:r>
            <a:r>
              <a:rPr lang="en-GB" dirty="0">
                <a:solidFill>
                  <a:schemeClr val="tx1"/>
                </a:solidFill>
                <a:sym typeface="Symbol"/>
              </a:rPr>
              <a:t></a:t>
            </a:r>
            <a:r>
              <a:rPr lang="en-GB" dirty="0">
                <a:solidFill>
                  <a:schemeClr val="tx1"/>
                </a:solidFill>
              </a:rPr>
              <a:t> ,</a:t>
            </a:r>
            <a:r>
              <a:rPr lang="ar-SA" dirty="0">
                <a:solidFill>
                  <a:schemeClr val="tx1"/>
                </a:solidFill>
              </a:rPr>
              <a:t>، </a:t>
            </a:r>
            <a:r>
              <a:rPr lang="en-GB" dirty="0">
                <a:solidFill>
                  <a:schemeClr val="tx1"/>
                </a:solidFill>
                <a:sym typeface="Symbol"/>
              </a:rPr>
              <a:t></a:t>
            </a:r>
            <a:r>
              <a:rPr lang="en-GB" dirty="0">
                <a:solidFill>
                  <a:schemeClr val="tx1"/>
                </a:solidFill>
              </a:rPr>
              <a:t> ,</a:t>
            </a:r>
            <a:r>
              <a:rPr lang="ar-SA" dirty="0">
                <a:solidFill>
                  <a:schemeClr val="tx1"/>
                </a:solidFill>
              </a:rPr>
              <a:t> ولكن لا تعطينا مقدرة التباين وهذا يعتبر من نقاط ضعف طريقة المربعات الصغرى.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ar-SA" u="sng" dirty="0">
                <a:solidFill>
                  <a:schemeClr val="tx1"/>
                </a:solidFill>
              </a:rPr>
              <a:t>المعيار الخاص في المربعات الصغرى العادية</a:t>
            </a:r>
            <a:r>
              <a:rPr lang="ar-SA" dirty="0">
                <a:solidFill>
                  <a:schemeClr val="tx1"/>
                </a:solidFill>
              </a:rPr>
              <a:t>:  النموذج المقدر هو كما يلي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u</a:t>
            </a:r>
            <a:r>
              <a:rPr lang="ar-SA" dirty="0">
                <a:solidFill>
                  <a:schemeClr val="tx1"/>
                </a:solidFill>
              </a:rPr>
              <a:t> هي البوا </a:t>
            </a:r>
            <a:r>
              <a:rPr lang="ar-SA" dirty="0" err="1">
                <a:solidFill>
                  <a:schemeClr val="tx1"/>
                </a:solidFill>
              </a:rPr>
              <a:t>قي</a:t>
            </a:r>
            <a:r>
              <a:rPr lang="ar-SA" dirty="0">
                <a:solidFill>
                  <a:schemeClr val="tx1"/>
                </a:solidFill>
              </a:rPr>
              <a:t> والتي تساوي من النموذج   نموذج الانحدار ممكن أن يمر من خلال انتشـــــار البيانات الخاصة بـ</a:t>
            </a:r>
            <a:r>
              <a:rPr lang="en-GB" dirty="0">
                <a:solidFill>
                  <a:schemeClr val="tx1"/>
                </a:solidFill>
              </a:rPr>
              <a:t>X ,Y </a:t>
            </a:r>
            <a:r>
              <a:rPr lang="ar-SA" dirty="0">
                <a:solidFill>
                  <a:schemeClr val="tx1"/>
                </a:solidFill>
              </a:rPr>
              <a:t>، الخط المقدر هنا هو الذي  يعطي   </a:t>
            </a:r>
            <a:r>
              <a:rPr lang="en-GB" dirty="0">
                <a:solidFill>
                  <a:schemeClr val="tx1"/>
                </a:solidFill>
              </a:rPr>
              <a:t>Y</a:t>
            </a:r>
            <a:r>
              <a:rPr lang="ar-SA" dirty="0">
                <a:solidFill>
                  <a:schemeClr val="tx1"/>
                </a:solidFill>
              </a:rPr>
              <a:t>  المقدرة                  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ar-SA" dirty="0">
                <a:solidFill>
                  <a:schemeClr val="tx1"/>
                </a:solidFill>
              </a:rPr>
              <a:t>إذا أخذنا إحداثيات القيم </a:t>
            </a:r>
            <a:r>
              <a:rPr lang="en-GB" dirty="0">
                <a:solidFill>
                  <a:schemeClr val="tx1"/>
                </a:solidFill>
              </a:rPr>
              <a:t>Y,X </a:t>
            </a:r>
            <a:r>
              <a:rPr lang="ar-SA" dirty="0">
                <a:solidFill>
                  <a:schemeClr val="tx1"/>
                </a:solidFill>
              </a:rPr>
              <a:t> إحداثيات النقطة الأولى تنقسم إلى قسمين، قسم من المحور الأفقي في النموذج المقدر، هذا عبارة عن      الجزء الثاني  عبارة عن قيمة البوا </a:t>
            </a:r>
            <a:r>
              <a:rPr lang="ar-SA" dirty="0" err="1">
                <a:solidFill>
                  <a:schemeClr val="tx1"/>
                </a:solidFill>
              </a:rPr>
              <a:t>قي</a:t>
            </a:r>
            <a:r>
              <a:rPr lang="ar-SA" dirty="0">
                <a:solidFill>
                  <a:schemeClr val="tx1"/>
                </a:solidFill>
              </a:rPr>
              <a:t>.  فالمشاهدة </a:t>
            </a:r>
            <a:r>
              <a:rPr lang="en-GB" dirty="0">
                <a:solidFill>
                  <a:schemeClr val="tx1"/>
                </a:solidFill>
              </a:rPr>
              <a:t>Y</a:t>
            </a:r>
            <a:r>
              <a:rPr lang="ar-SA" dirty="0">
                <a:solidFill>
                  <a:schemeClr val="tx1"/>
                </a:solidFill>
              </a:rPr>
              <a:t> هي حصيلة جمع +</a:t>
            </a:r>
            <a:r>
              <a:rPr lang="en-GB" dirty="0">
                <a:solidFill>
                  <a:schemeClr val="tx1"/>
                </a:solidFill>
              </a:rPr>
              <a:t>u</a:t>
            </a:r>
            <a:r>
              <a:rPr lang="ar-SA" dirty="0">
                <a:solidFill>
                  <a:schemeClr val="tx1"/>
                </a:solidFill>
              </a:rPr>
              <a:t>    أي أن أي مشاهده مكونه من جانبين، جانب الخط المقدر والبواقي. البواقي بحكم أنها مقدرة العنصر العشوائي يمكن أن تكون موجبة وممكن أن تكون سالبه وكذلك من الناحية النظرية يمكن أن تساوي الصفر.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8504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dirty="0">
                <a:solidFill>
                  <a:schemeClr val="tx1"/>
                </a:solidFill>
              </a:rPr>
              <a:t>للحصول على مقدرات المربعات الصغرى العادية يجب أن نحصل أولا على البواقي:              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ar-SA" dirty="0">
                <a:solidFill>
                  <a:schemeClr val="tx1"/>
                </a:solidFill>
              </a:rPr>
              <a:t>مجموع مربعات البواقي =</a:t>
            </a:r>
            <a:r>
              <a:rPr lang="en-GB" dirty="0">
                <a:solidFill>
                  <a:schemeClr val="tx1"/>
                </a:solidFill>
                <a:sym typeface="Symbol"/>
              </a:rPr>
              <a:t></a:t>
            </a:r>
            <a:r>
              <a:rPr lang="en-GB" dirty="0">
                <a:solidFill>
                  <a:schemeClr val="tx1"/>
                </a:solidFill>
              </a:rPr>
              <a:t>u</a:t>
            </a:r>
            <a:r>
              <a:rPr lang="en-GB" baseline="30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ar-SA" dirty="0">
                <a:solidFill>
                  <a:schemeClr val="tx1"/>
                </a:solidFill>
              </a:rPr>
              <a:t>        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ar-SA" dirty="0">
                <a:solidFill>
                  <a:schemeClr val="tx1"/>
                </a:solidFill>
              </a:rPr>
              <a:t>يتم التوصل إلى الخط الذي تكون فيه مجموع مربعات البواقي  اصغر ما يمكن [ اختيار الخط الذي يدني مجموع مربعات البواقي إلى أصغر ما يمكن].  باستخدام الرياضيات فأن شرط الدرجة الأولى يتطلب أجراء التفاضل بالنسبة للمجاهيل  </a:t>
            </a:r>
            <a:r>
              <a:rPr lang="en-GB" dirty="0">
                <a:solidFill>
                  <a:schemeClr val="tx1"/>
                </a:solidFill>
                <a:sym typeface="Symbol"/>
              </a:rPr>
              <a:t>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  <a:sym typeface="Symbol"/>
              </a:rPr>
              <a:t></a:t>
            </a:r>
            <a:r>
              <a:rPr lang="ar-SA" dirty="0">
                <a:solidFill>
                  <a:schemeClr val="tx1"/>
                </a:solidFill>
              </a:rPr>
              <a:t>  نستخدم التفاضل الجزئي وبعد ذلك نساوي المعادلات التي تم أل تحصل عليها بالصفر ثم نطبق المعادلات الآنية للحصول على قيم المقدرات. 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84153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43954"/>
            <a:ext cx="7128791" cy="572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9623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04813"/>
            <a:ext cx="7704856" cy="572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677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2725"/>
            <a:ext cx="8424936" cy="643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021063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</TotalTime>
  <Words>223</Words>
  <Application>Microsoft Office PowerPoint</Application>
  <PresentationFormat>عرض على الشاشة (3:4)‏</PresentationFormat>
  <Paragraphs>19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Ahmed</cp:lastModifiedBy>
  <cp:revision>3</cp:revision>
  <dcterms:created xsi:type="dcterms:W3CDTF">2020-01-04T09:30:31Z</dcterms:created>
  <dcterms:modified xsi:type="dcterms:W3CDTF">2020-01-04T09:59:56Z</dcterms:modified>
</cp:coreProperties>
</file>